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67" r:id="rId7"/>
    <p:sldId id="268" r:id="rId8"/>
    <p:sldId id="269" r:id="rId9"/>
    <p:sldId id="282" r:id="rId10"/>
    <p:sldId id="283" r:id="rId11"/>
    <p:sldId id="284" r:id="rId12"/>
    <p:sldId id="270" r:id="rId13"/>
    <p:sldId id="285" r:id="rId14"/>
    <p:sldId id="287" r:id="rId15"/>
    <p:sldId id="286" r:id="rId16"/>
    <p:sldId id="261" r:id="rId17"/>
    <p:sldId id="262" r:id="rId18"/>
    <p:sldId id="271" r:id="rId19"/>
    <p:sldId id="272" r:id="rId20"/>
    <p:sldId id="273" r:id="rId21"/>
    <p:sldId id="274" r:id="rId22"/>
    <p:sldId id="275" r:id="rId23"/>
    <p:sldId id="276" r:id="rId24"/>
    <p:sldId id="28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706" autoAdjust="0"/>
  </p:normalViewPr>
  <p:slideViewPr>
    <p:cSldViewPr>
      <p:cViewPr varScale="1">
        <p:scale>
          <a:sx n="70" d="100"/>
          <a:sy n="70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9/12/2024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Reading Visual Arts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GEE 13 D_ Week 2</a:t>
            </a:r>
          </a:p>
          <a:p>
            <a:r>
              <a:rPr lang="en-US" dirty="0"/>
              <a:t>Definition , Visual Art Forms, Function and Purposes, Elements of Art, Practice_ Seatwork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5433-4C9D-272A-2365-A93EC062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GB" dirty="0"/>
              <a:t>PURPOSE of VISUAL ARTS</a:t>
            </a:r>
            <a:endParaRPr lang="en-PH" dirty="0"/>
          </a:p>
        </p:txBody>
      </p:sp>
      <p:pic>
        <p:nvPicPr>
          <p:cNvPr id="4" name="Picture 3" descr="A display of various images and pictures&#10;&#10;Description automatically generated with medium confidence">
            <a:extLst>
              <a:ext uri="{FF2B5EF4-FFF2-40B4-BE49-F238E27FC236}">
                <a16:creationId xmlns:a16="http://schemas.microsoft.com/office/drawing/2014/main" id="{264ED5F0-3027-8DE3-C8F0-9D99DED9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2" r="14539" b="-2"/>
          <a:stretch/>
        </p:blipFill>
        <p:spPr>
          <a:xfrm>
            <a:off x="838200" y="1825625"/>
            <a:ext cx="5029200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FA8-B699-6237-1BE1-E6732231E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/>
          <a:p>
            <a:r>
              <a:rPr lang="en-GB" dirty="0"/>
              <a:t>4.FUNCTIONAL VISUAL ARTS- beautify things that can be used in everyday life. Like the furniture, pottery, and </a:t>
            </a:r>
            <a:r>
              <a:rPr lang="en-GB" dirty="0" err="1"/>
              <a:t>jewelry</a:t>
            </a:r>
            <a:r>
              <a:rPr lang="en-GB" dirty="0"/>
              <a:t> that have functions</a:t>
            </a:r>
          </a:p>
          <a:p>
            <a:r>
              <a:rPr lang="en-GB" dirty="0"/>
              <a:t>Ex: Interior_ Display in houses/malls and museums, decorative art in the human body, crafted furniture 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671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047D-DF33-9039-EF10-09DF3194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/>
          <a:p>
            <a:r>
              <a:rPr lang="en-PH" dirty="0"/>
              <a:t>5. PERSUASIVE ARTS –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4C175F-0497-1830-9974-1B025AFCEA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717550" y="404664"/>
            <a:ext cx="4378450" cy="566178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98B05-0703-F591-6271-05393C828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>
            <a:normAutofit/>
          </a:bodyPr>
          <a:lstStyle/>
          <a:p>
            <a:r>
              <a:rPr lang="en-GB" dirty="0"/>
              <a:t>used to promote philosophies, products, ideas, ideologies, goals, and designs</a:t>
            </a:r>
          </a:p>
          <a:p>
            <a:r>
              <a:rPr lang="en-GB" dirty="0"/>
              <a:t>Ex: Advertising, propaganda, marketing products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822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B311-7686-9081-4512-AAE20963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6. CONVEYANCE OF BEAUTY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2F43D-22B6-5753-6CE7-30512243A5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represent beauty for its own sake--- expression</a:t>
            </a:r>
          </a:p>
          <a:p>
            <a:r>
              <a:rPr lang="en-GB" dirty="0"/>
              <a:t>Ex: face and body makeup, fashion, decorative body accessories</a:t>
            </a:r>
          </a:p>
          <a:p>
            <a:endParaRPr lang="en-P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E6593-BF90-6149-0AF3-F15FBA401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6097" y="2141536"/>
            <a:ext cx="290361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58ACD8-9183-9BA8-879E-3D3F91E85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889" y="188640"/>
            <a:ext cx="3178113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4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building blocks, the ingredients, the component</a:t>
            </a:r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is the direction?</a:t>
            </a:r>
          </a:p>
          <a:p>
            <a:r>
              <a:rPr lang="en-US" dirty="0"/>
              <a:t>Implies? Depict? Represents?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762422-600F-A954-18B4-4B9E3FA48C4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60096" y="156513"/>
            <a:ext cx="4817365" cy="6544973"/>
          </a:xfrm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D639-7E07-2A3D-B0FE-21FDAB2A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80"/>
            <a:ext cx="10515600" cy="1145224"/>
          </a:xfrm>
        </p:spPr>
        <p:txBody>
          <a:bodyPr>
            <a:normAutofit fontScale="90000"/>
          </a:bodyPr>
          <a:lstStyle/>
          <a:p>
            <a:r>
              <a:rPr lang="en-GB" dirty="0"/>
              <a:t>SHAPE</a:t>
            </a:r>
            <a:br>
              <a:rPr lang="en-GB" dirty="0"/>
            </a:br>
            <a:r>
              <a:rPr lang="en-GB" dirty="0"/>
              <a:t>Implies? Depict? Represents?</a:t>
            </a:r>
            <a:br>
              <a:rPr lang="en-GB" dirty="0"/>
            </a:b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CE1FD-F42B-8F73-2C1D-8637D7437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3724" y="1693904"/>
            <a:ext cx="5029200" cy="36750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GEOMETRICAL SHAPES</a:t>
            </a:r>
          </a:p>
          <a:p>
            <a:endParaRPr lang="en-P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BE84D7-CCEA-67E7-AFB7-B6129EED4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44072" y="836712"/>
            <a:ext cx="5029200" cy="3675063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ORGANIC SHAPES</a:t>
            </a:r>
          </a:p>
          <a:p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72E9F9-E4EA-CBFF-7675-68C50F02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228362"/>
            <a:ext cx="5735960" cy="4401276"/>
          </a:xfrm>
          <a:prstGeom prst="rect">
            <a:avLst/>
          </a:prstGeom>
        </p:spPr>
      </p:pic>
      <p:pic>
        <p:nvPicPr>
          <p:cNvPr id="12" name="Picture 11" descr="A collection of kitchen utensils&#10;&#10;Description automatically generated">
            <a:extLst>
              <a:ext uri="{FF2B5EF4-FFF2-40B4-BE49-F238E27FC236}">
                <a16:creationId xmlns:a16="http://schemas.microsoft.com/office/drawing/2014/main" id="{8ECD5E0F-09D1-0054-67B5-E85052950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8" y="2214672"/>
            <a:ext cx="4554713" cy="45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B50F-7CD9-4B6D-9583-786D9F4B0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841" y="692696"/>
            <a:ext cx="3429000" cy="1905000"/>
          </a:xfrm>
        </p:spPr>
        <p:txBody>
          <a:bodyPr anchor="b">
            <a:normAutofit/>
          </a:bodyPr>
          <a:lstStyle/>
          <a:p>
            <a:r>
              <a:rPr lang="en-GB" dirty="0"/>
              <a:t>COLOR</a:t>
            </a: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C795A6-B5A5-2782-E441-3AEA15423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488" y="332656"/>
            <a:ext cx="5727689" cy="5656093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CF80A-9195-CC28-C715-2C23C3BF8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>
            <a:normAutofit/>
          </a:bodyPr>
          <a:lstStyle/>
          <a:p>
            <a:r>
              <a:rPr lang="en-GB" dirty="0"/>
              <a:t>Symbolizes?</a:t>
            </a:r>
          </a:p>
          <a:p>
            <a:r>
              <a:rPr lang="en-GB" dirty="0"/>
              <a:t>The psychology of </a:t>
            </a:r>
            <a:r>
              <a:rPr lang="en-GB" dirty="0" err="1"/>
              <a:t>color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7703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6EAC-9A5B-B0C1-EC0F-BC6E3256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/>
          <a:p>
            <a:r>
              <a:rPr lang="en-GB" dirty="0"/>
              <a:t>VALUE</a:t>
            </a: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6D43AF-D818-24F7-73CB-06DC31306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780" b="-3"/>
          <a:stretch/>
        </p:blipFill>
        <p:spPr>
          <a:xfrm>
            <a:off x="838200" y="685800"/>
            <a:ext cx="6400800" cy="5257800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BDAAF-FE80-C5D5-281C-DF364255B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>
            <a:normAutofit/>
          </a:bodyPr>
          <a:lstStyle/>
          <a:p>
            <a:r>
              <a:rPr lang="en-GB" dirty="0"/>
              <a:t>The lightness and darkness</a:t>
            </a:r>
          </a:p>
          <a:p>
            <a:r>
              <a:rPr lang="en-GB" dirty="0"/>
              <a:t>Gradual transition from light to dark</a:t>
            </a:r>
          </a:p>
          <a:p>
            <a:r>
              <a:rPr lang="en-GB" dirty="0"/>
              <a:t>The presence of light</a:t>
            </a:r>
          </a:p>
          <a:p>
            <a:r>
              <a:rPr lang="en-GB" dirty="0"/>
              <a:t>The absence of dark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038BE-F4A1-EA5E-96C1-05D4638F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685800"/>
            <a:ext cx="5734050" cy="1952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202E48-5DA6-92F5-6AF2-995878444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90" y="116632"/>
            <a:ext cx="2927648" cy="218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FE9DB-E8A8-1BF8-3C8D-3D980D00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GB" dirty="0"/>
              <a:t>TEXTURE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7D073-7A44-6611-FEC7-7A7F6655D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/>
          <a:p>
            <a:r>
              <a:rPr lang="en-GB" dirty="0"/>
              <a:t>The feel </a:t>
            </a:r>
          </a:p>
          <a:p>
            <a:r>
              <a:rPr lang="en-GB" dirty="0"/>
              <a:t>The touch</a:t>
            </a:r>
          </a:p>
          <a:p>
            <a:r>
              <a:rPr lang="en-GB" dirty="0"/>
              <a:t>The implied feelings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2604C4-C2AB-E8B7-DC70-5703C24580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367" r="17508" b="1"/>
          <a:stretch/>
        </p:blipFill>
        <p:spPr>
          <a:xfrm>
            <a:off x="6324600" y="1825625"/>
            <a:ext cx="50292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56680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6F0D-60A0-073B-CAEE-0A369643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528A5-EF59-5CD9-6C83-E84D42AAA5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The details</a:t>
            </a:r>
          </a:p>
          <a:p>
            <a:r>
              <a:rPr lang="en-GB" dirty="0"/>
              <a:t>The complete appearance</a:t>
            </a:r>
          </a:p>
          <a:p>
            <a:r>
              <a:rPr lang="en-GB" dirty="0"/>
              <a:t>The volume, </a:t>
            </a:r>
          </a:p>
          <a:p>
            <a:r>
              <a:rPr lang="en-GB" dirty="0"/>
              <a:t>The thickness</a:t>
            </a:r>
          </a:p>
          <a:p>
            <a:r>
              <a:rPr lang="en-GB" dirty="0"/>
              <a:t>The depth</a:t>
            </a: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2770B8-7B2A-DE7A-6E6C-BC8F9D21B4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flipH="1">
            <a:off x="4702834" y="116632"/>
            <a:ext cx="3240360" cy="637624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4DFDE-C9F5-4702-680A-C32996BCF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792" y="116632"/>
            <a:ext cx="1634579" cy="2033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7C924-A027-4356-7929-F5FE86CD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17792" y="2305620"/>
            <a:ext cx="2944872" cy="20333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2B6263-F692-7FBF-63B6-7B51644E9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791" y="4508300"/>
            <a:ext cx="2944871" cy="17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5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discussing the following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Visual Art Forms</a:t>
            </a:r>
          </a:p>
          <a:p>
            <a:r>
              <a:rPr lang="en-US" dirty="0"/>
              <a:t>Reading Visual Arts Definition</a:t>
            </a:r>
          </a:p>
          <a:p>
            <a:r>
              <a:rPr lang="en-US" dirty="0"/>
              <a:t>Purposes of Visual Arts</a:t>
            </a:r>
          </a:p>
          <a:p>
            <a:r>
              <a:rPr lang="en-US" dirty="0"/>
              <a:t>Practice reading visual </a:t>
            </a:r>
          </a:p>
          <a:p>
            <a:r>
              <a:rPr lang="en-US" dirty="0"/>
              <a:t>The Elements of Art</a:t>
            </a:r>
          </a:p>
          <a:p>
            <a:r>
              <a:rPr lang="en-US" dirty="0"/>
              <a:t>Seatwork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9A80-D581-C8AC-FB02-2C034363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SPACE</a:t>
            </a: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D3841-E3C5-77C0-1BD3-05E0079C12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The positive</a:t>
            </a:r>
          </a:p>
          <a:p>
            <a:r>
              <a:rPr lang="en-GB" dirty="0"/>
              <a:t>The negative</a:t>
            </a:r>
          </a:p>
          <a:p>
            <a:r>
              <a:rPr lang="en-GB" dirty="0"/>
              <a:t>The distance</a:t>
            </a:r>
          </a:p>
          <a:p>
            <a:r>
              <a:rPr lang="en-GB" dirty="0"/>
              <a:t>The perspective</a:t>
            </a:r>
          </a:p>
          <a:p>
            <a:r>
              <a:rPr lang="en-GB" dirty="0"/>
              <a:t>Foreground</a:t>
            </a:r>
          </a:p>
          <a:p>
            <a:r>
              <a:rPr lang="en-GB" dirty="0"/>
              <a:t>Background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17A5AF-1DC0-846B-1E9A-CB3F2E258BF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816080" y="196748"/>
            <a:ext cx="5267845" cy="2627203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6081A-144C-FA9D-40F7-6E1AE9BA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48" y="2992329"/>
            <a:ext cx="5029200" cy="339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5D8D4-BA05-A338-E5D5-F78E30EE8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38" y="188641"/>
            <a:ext cx="10515600" cy="1145224"/>
          </a:xfrm>
        </p:spPr>
        <p:txBody>
          <a:bodyPr/>
          <a:lstStyle/>
          <a:p>
            <a:r>
              <a:rPr lang="en-GB" dirty="0"/>
              <a:t>Observe and </a:t>
            </a:r>
            <a:r>
              <a:rPr lang="en-GB" dirty="0" err="1"/>
              <a:t>analyze</a:t>
            </a:r>
            <a:r>
              <a:rPr lang="en-GB" dirty="0"/>
              <a:t> the portrayal of the seven elements in the image provided.</a:t>
            </a:r>
            <a:endParaRPr lang="en-P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0CF48-3F7A-CBED-C774-BCB126FD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38" y="1336350"/>
            <a:ext cx="9767826" cy="533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1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54D4-22EA-EA5A-581D-0623D2F5D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References:</a:t>
            </a:r>
            <a:endParaRPr lang="en-P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073DB-A3DD-2520-E1E8-E1C56055E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3432" y="2204864"/>
            <a:ext cx="10081120" cy="2952328"/>
          </a:xfrm>
        </p:spPr>
        <p:txBody>
          <a:bodyPr>
            <a:normAutofit/>
          </a:bodyPr>
          <a:lstStyle/>
          <a:p>
            <a:r>
              <a:rPr lang="en-GB" dirty="0"/>
              <a:t>Content: Reading Visual Arts</a:t>
            </a:r>
          </a:p>
          <a:p>
            <a:r>
              <a:rPr lang="en-GB" dirty="0"/>
              <a:t>Elaine Grace J. Dizon Ph. D.</a:t>
            </a:r>
          </a:p>
          <a:p>
            <a:r>
              <a:rPr lang="en-GB" dirty="0"/>
              <a:t>First Edition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Images borrowed from Google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4254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7721-3416-FE72-002A-0430C795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000" b="1" dirty="0"/>
              <a:t>Visual Art ( classification)</a:t>
            </a:r>
            <a:endParaRPr lang="en-PH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C3685-3B4D-DDF4-012E-DB6B0E9E3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Is one of the art classifications that is perceived by viewing/seeing like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</a:rPr>
              <a:t>painting</a:t>
            </a:r>
            <a:r>
              <a:rPr lang="en-GB" sz="4000" dirty="0"/>
              <a:t>, </a:t>
            </a:r>
            <a:r>
              <a:rPr lang="en-GB" sz="4000" dirty="0">
                <a:solidFill>
                  <a:srgbClr val="FFC000"/>
                </a:solidFill>
              </a:rPr>
              <a:t>drawing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1">
                    <a:lumMod val="75000"/>
                  </a:schemeClr>
                </a:solidFill>
              </a:rPr>
              <a:t>printmaking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4">
                    <a:lumMod val="75000"/>
                  </a:schemeClr>
                </a:solidFill>
              </a:rPr>
              <a:t>sculpture</a:t>
            </a:r>
            <a:r>
              <a:rPr lang="en-GB" sz="4000" dirty="0"/>
              <a:t>, </a:t>
            </a:r>
            <a:r>
              <a:rPr lang="en-GB" sz="4000" dirty="0">
                <a:solidFill>
                  <a:srgbClr val="92D050"/>
                </a:solidFill>
              </a:rPr>
              <a:t>photography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</a:rPr>
              <a:t>graphic arts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5"/>
                </a:solidFill>
              </a:rPr>
              <a:t>moving images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1">
                    <a:lumMod val="75000"/>
                  </a:schemeClr>
                </a:solidFill>
              </a:rPr>
              <a:t>video making</a:t>
            </a:r>
            <a:r>
              <a:rPr lang="en-GB" sz="4000" dirty="0"/>
              <a:t>, </a:t>
            </a:r>
            <a:r>
              <a:rPr lang="en-GB" sz="4000" dirty="0">
                <a:solidFill>
                  <a:srgbClr val="FFC000"/>
                </a:solidFill>
              </a:rPr>
              <a:t>filmmaking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tx2">
                    <a:lumMod val="75000"/>
                  </a:schemeClr>
                </a:solidFill>
              </a:rPr>
              <a:t>fashion arts</a:t>
            </a:r>
            <a:r>
              <a:rPr lang="en-GB" sz="4000" dirty="0"/>
              <a:t>, </a:t>
            </a:r>
            <a:r>
              <a:rPr lang="en-GB" sz="4000" dirty="0">
                <a:solidFill>
                  <a:schemeClr val="accent5">
                    <a:lumMod val="75000"/>
                  </a:schemeClr>
                </a:solidFill>
              </a:rPr>
              <a:t>crafts</a:t>
            </a:r>
            <a:r>
              <a:rPr lang="en-GB" sz="4000" dirty="0"/>
              <a:t>, and </a:t>
            </a:r>
            <a:r>
              <a:rPr lang="en-GB" sz="4000" dirty="0">
                <a:solidFill>
                  <a:schemeClr val="accent4">
                    <a:lumMod val="75000"/>
                  </a:schemeClr>
                </a:solidFill>
              </a:rPr>
              <a:t>architecture</a:t>
            </a:r>
            <a:r>
              <a:rPr lang="en-GB" sz="4000" dirty="0"/>
              <a:t> as art forms</a:t>
            </a:r>
            <a:endParaRPr lang="en-PH" sz="4000" dirty="0"/>
          </a:p>
        </p:txBody>
      </p:sp>
    </p:spTree>
    <p:extLst>
      <p:ext uri="{BB962C8B-B14F-4D97-AF65-F5344CB8AC3E}">
        <p14:creationId xmlns:p14="http://schemas.microsoft.com/office/powerpoint/2010/main" val="198564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0A0-2AF2-7742-28AB-18036BC9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/>
              <a:t>Reading Visual Arts</a:t>
            </a:r>
            <a:endParaRPr lang="en-PH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C270C-1CDB-9FEC-D7B2-A92314E43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Is the ability to read, </a:t>
            </a:r>
            <a:r>
              <a:rPr lang="en-GB" sz="3600" dirty="0" err="1"/>
              <a:t>analyze</a:t>
            </a:r>
            <a:r>
              <a:rPr lang="en-GB" sz="3600" dirty="0"/>
              <a:t>, and critique works of visual arts. </a:t>
            </a:r>
            <a:r>
              <a:rPr lang="en-GB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Reading</a:t>
            </a:r>
            <a:r>
              <a:rPr lang="en-GB" sz="3600" dirty="0"/>
              <a:t> is the process of forming a perception based on the text’s imagery, form, and language translated through the reader’s experience </a:t>
            </a:r>
            <a:r>
              <a:rPr lang="en-GB" dirty="0">
                <a:solidFill>
                  <a:srgbClr val="FFC000"/>
                </a:solidFill>
              </a:rPr>
              <a:t>( Cramer, </a:t>
            </a:r>
            <a:r>
              <a:rPr lang="en-GB" dirty="0" err="1">
                <a:solidFill>
                  <a:srgbClr val="FFC000"/>
                </a:solidFill>
              </a:rPr>
              <a:t>Ortieb</a:t>
            </a:r>
            <a:r>
              <a:rPr lang="en-GB" dirty="0">
                <a:solidFill>
                  <a:srgbClr val="FFC000"/>
                </a:solidFill>
              </a:rPr>
              <a:t>, and Cheek 2007 ). </a:t>
            </a:r>
            <a:r>
              <a:rPr lang="en-GB" sz="3600" dirty="0"/>
              <a:t>On the other hand, </a:t>
            </a:r>
            <a:r>
              <a:rPr lang="en-GB" sz="3600" dirty="0">
                <a:solidFill>
                  <a:schemeClr val="accent5">
                    <a:lumMod val="75000"/>
                  </a:schemeClr>
                </a:solidFill>
              </a:rPr>
              <a:t>Visual Reading </a:t>
            </a:r>
            <a:r>
              <a:rPr lang="en-GB" sz="3600" dirty="0"/>
              <a:t>is the ability to find meaning through imagery. Human reads not only texts but also images</a:t>
            </a:r>
            <a:endParaRPr lang="en-PH" sz="3600" dirty="0"/>
          </a:p>
        </p:txBody>
      </p:sp>
    </p:spTree>
    <p:extLst>
      <p:ext uri="{BB962C8B-B14F-4D97-AF65-F5344CB8AC3E}">
        <p14:creationId xmlns:p14="http://schemas.microsoft.com/office/powerpoint/2010/main" val="97415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BCF8-D635-C01B-37FF-C0626D309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Purposes of Visual Arts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43CE-D5B8-C834-BCB4-CE3BCAC1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1. </a:t>
            </a:r>
            <a:r>
              <a:rPr lang="en-GB" b="1" dirty="0">
                <a:solidFill>
                  <a:srgbClr val="FFFF00"/>
                </a:solidFill>
              </a:rPr>
              <a:t>CEREMONIAL PURPOSES- </a:t>
            </a:r>
            <a:r>
              <a:rPr lang="en-GB" dirty="0"/>
              <a:t>some visual arts are used to celebrate an event, a season, or an era. These are used to celebrate something significant in terms of worship or culture</a:t>
            </a:r>
          </a:p>
          <a:p>
            <a:r>
              <a:rPr lang="en-GB" dirty="0"/>
              <a:t>Ex: patron festivals, parade, adornment on religious scrolls, masks</a:t>
            </a:r>
          </a:p>
          <a:p>
            <a:endParaRPr lang="en-GB" dirty="0"/>
          </a:p>
          <a:p>
            <a:r>
              <a:rPr lang="en-GB" dirty="0"/>
              <a:t>2.</a:t>
            </a:r>
            <a:r>
              <a:rPr lang="en-GB" b="1" dirty="0">
                <a:solidFill>
                  <a:srgbClr val="FFFF00"/>
                </a:solidFill>
              </a:rPr>
              <a:t>ARTISTIC EXPRESSIONS </a:t>
            </a:r>
            <a:r>
              <a:rPr lang="en-GB" dirty="0"/>
              <a:t>– Some visual arts are used for self-expression. Arts can convey emotions, experiences, and ideas</a:t>
            </a:r>
          </a:p>
          <a:p>
            <a:r>
              <a:rPr lang="en-GB" dirty="0"/>
              <a:t>Ex: Painting, photography, performing arts</a:t>
            </a:r>
          </a:p>
          <a:p>
            <a:r>
              <a:rPr lang="en-GB" dirty="0"/>
              <a:t>3. </a:t>
            </a:r>
            <a:r>
              <a:rPr lang="en-GB" b="1" dirty="0">
                <a:solidFill>
                  <a:srgbClr val="FFFF00"/>
                </a:solidFill>
              </a:rPr>
              <a:t>NARRATIVE PURPOSE- </a:t>
            </a:r>
            <a:r>
              <a:rPr lang="en-GB" dirty="0"/>
              <a:t>To tell a story, use illustrations to describe experiences and communicate ideas</a:t>
            </a:r>
          </a:p>
          <a:p>
            <a:r>
              <a:rPr lang="en-GB" dirty="0"/>
              <a:t>for example in books, </a:t>
            </a:r>
            <a:r>
              <a:rPr lang="en-GB" dirty="0" err="1"/>
              <a:t>komiks</a:t>
            </a:r>
            <a:r>
              <a:rPr lang="en-GB" dirty="0"/>
              <a:t>, painting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97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3FDF-C4B2-8D14-4FDF-6CA2D808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1. CEREMONIAL PURPOSES-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CAD61-50CE-FA02-AE44-9220424F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6831"/>
            <a:ext cx="4537720" cy="4260131"/>
          </a:xfrm>
        </p:spPr>
        <p:txBody>
          <a:bodyPr/>
          <a:lstStyle/>
          <a:p>
            <a:r>
              <a:rPr lang="en-GB" dirty="0"/>
              <a:t>some visual arts celebrate an event, a season, or an era. These are used to celebrate something significant in terms of worship or culture</a:t>
            </a:r>
          </a:p>
          <a:p>
            <a:r>
              <a:rPr lang="en-GB" dirty="0"/>
              <a:t>Ex: patron festivals, parades, adornment on religious scrolls, masks</a:t>
            </a:r>
          </a:p>
          <a:p>
            <a:endParaRPr lang="en-GB" dirty="0"/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68169-DC23-EEF3-5B0B-320CFC36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510350"/>
            <a:ext cx="4537720" cy="45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CD32-2A80-F26E-D16A-1ACF04A57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2.ARTISTIC EXPRESSIONS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1A3A6-D474-4829-6740-AFF1A17A8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920" cy="4351338"/>
          </a:xfrm>
        </p:spPr>
        <p:txBody>
          <a:bodyPr/>
          <a:lstStyle/>
          <a:p>
            <a:r>
              <a:rPr lang="en-GB" dirty="0"/>
              <a:t>Some visual arts are used for self-expression. Arts can convey emotions, experiences, and ideas</a:t>
            </a:r>
          </a:p>
          <a:p>
            <a:r>
              <a:rPr lang="en-GB" dirty="0"/>
              <a:t>Ex: Painting, photography, performing arts</a:t>
            </a:r>
          </a:p>
          <a:p>
            <a:endParaRPr lang="en-P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B3DF-9111-325C-C6FF-86F6E8CB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3168774"/>
            <a:ext cx="4514850" cy="3009900"/>
          </a:xfrm>
          <a:prstGeom prst="rect">
            <a:avLst/>
          </a:prstGeom>
        </p:spPr>
      </p:pic>
      <p:pic>
        <p:nvPicPr>
          <p:cNvPr id="6" name="Picture 5" descr="A painting of flowers in a yellow vase&#10;&#10;Description automatically generated">
            <a:extLst>
              <a:ext uri="{FF2B5EF4-FFF2-40B4-BE49-F238E27FC236}">
                <a16:creationId xmlns:a16="http://schemas.microsoft.com/office/drawing/2014/main" id="{72512BE4-4950-FCA8-2421-2085EAB1C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560339"/>
            <a:ext cx="463371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5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58646-790A-A57B-3E37-E97F19A1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/>
          <a:p>
            <a:r>
              <a:rPr lang="en-PH" dirty="0"/>
              <a:t>3. NARRATIVE PURPOSE-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5F2D7-BBA6-B66D-0E01-9AC1227D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63" b="-2"/>
          <a:stretch/>
        </p:blipFill>
        <p:spPr>
          <a:xfrm>
            <a:off x="838198" y="685800"/>
            <a:ext cx="6400800" cy="52578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13CCF-D3A3-241B-097A-EDCD7A75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>
            <a:normAutofit/>
          </a:bodyPr>
          <a:lstStyle/>
          <a:p>
            <a:r>
              <a:rPr lang="en-GB" dirty="0"/>
              <a:t>To tell a story, use illustrations to describe experiences and communicate ideas</a:t>
            </a:r>
          </a:p>
          <a:p>
            <a:r>
              <a:rPr lang="en-GB" dirty="0"/>
              <a:t>for example in books, comics, painting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8295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726F-A859-2CC6-1C56-3625612E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Purposes of Visual 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1A955-EA40-F0C0-AB53-4D3EF91FF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4.</a:t>
            </a:r>
            <a:r>
              <a:rPr lang="en-GB" b="1" dirty="0">
                <a:solidFill>
                  <a:srgbClr val="FFFF00"/>
                </a:solidFill>
              </a:rPr>
              <a:t>FUNCTIONAL VISUAL ARTS- </a:t>
            </a:r>
            <a:r>
              <a:rPr lang="en-GB" dirty="0"/>
              <a:t>beautify things that can be used in everyday life. Like the furniture, pottery, and </a:t>
            </a:r>
            <a:r>
              <a:rPr lang="en-GB" dirty="0" err="1"/>
              <a:t>jewelry</a:t>
            </a:r>
            <a:r>
              <a:rPr lang="en-GB" dirty="0"/>
              <a:t> that have functions</a:t>
            </a:r>
          </a:p>
          <a:p>
            <a:r>
              <a:rPr lang="en-GB" dirty="0"/>
              <a:t>Ex: Interior_ Display in houses/malls and museums, decorative art in the human body, crafted furniture </a:t>
            </a:r>
          </a:p>
          <a:p>
            <a:r>
              <a:rPr lang="en-GB" dirty="0"/>
              <a:t>5. </a:t>
            </a:r>
            <a:r>
              <a:rPr lang="en-GB" b="1" dirty="0">
                <a:solidFill>
                  <a:srgbClr val="FFFF00"/>
                </a:solidFill>
              </a:rPr>
              <a:t>PERSUASIVE ARTS </a:t>
            </a:r>
            <a:r>
              <a:rPr lang="en-GB" dirty="0"/>
              <a:t>– used to promote philosophies, products, ideas, ideologies, goals, and designs</a:t>
            </a:r>
          </a:p>
          <a:p>
            <a:r>
              <a:rPr lang="en-GB" dirty="0"/>
              <a:t>Ex: Advertising, propaganda, marketing products</a:t>
            </a:r>
          </a:p>
          <a:p>
            <a:endParaRPr lang="en-GB" dirty="0"/>
          </a:p>
          <a:p>
            <a:r>
              <a:rPr lang="en-GB" dirty="0"/>
              <a:t>6. </a:t>
            </a:r>
            <a:r>
              <a:rPr lang="en-GB" b="1" dirty="0">
                <a:solidFill>
                  <a:srgbClr val="FFFF00"/>
                </a:solidFill>
              </a:rPr>
              <a:t>CONVEYANCE OF BEAUTY </a:t>
            </a:r>
            <a:r>
              <a:rPr lang="en-GB" dirty="0"/>
              <a:t>– represent beauty for its own sake--- expression</a:t>
            </a:r>
          </a:p>
          <a:p>
            <a:r>
              <a:rPr lang="en-GB" dirty="0"/>
              <a:t>Ex: face and body makeup, fashion, decorative body accessories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7942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e2d180-b979-4f8a-869c-fd1b7cad3607">
      <Terms xmlns="http://schemas.microsoft.com/office/infopath/2007/PartnerControls"/>
    </lcf76f155ced4ddcb4097134ff3c332f>
    <TaxCatchAll xmlns="b15b51d0-0acc-490d-85d7-09497ab9ee1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431132889AA24F96554698DF4849DF" ma:contentTypeVersion="13" ma:contentTypeDescription="Create a new document." ma:contentTypeScope="" ma:versionID="b1f63f3ef367503ccdb96bcec6bfcb0b">
  <xsd:schema xmlns:xsd="http://www.w3.org/2001/XMLSchema" xmlns:xs="http://www.w3.org/2001/XMLSchema" xmlns:p="http://schemas.microsoft.com/office/2006/metadata/properties" xmlns:ns2="b0e2d180-b979-4f8a-869c-fd1b7cad3607" xmlns:ns3="b15b51d0-0acc-490d-85d7-09497ab9ee1c" targetNamespace="http://schemas.microsoft.com/office/2006/metadata/properties" ma:root="true" ma:fieldsID="5023aa192f247d5569e6726b645b437a" ns2:_="" ns3:_="">
    <xsd:import namespace="b0e2d180-b979-4f8a-869c-fd1b7cad3607"/>
    <xsd:import namespace="b15b51d0-0acc-490d-85d7-09497ab9ee1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2d180-b979-4f8a-869c-fd1b7cad360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fa146922-b613-467d-9373-d700427469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5b51d0-0acc-490d-85d7-09497ab9ee1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2d4c615-ad97-4135-9a86-f8401e902337}" ma:internalName="TaxCatchAll" ma:showField="CatchAllData" ma:web="b15b51d0-0acc-490d-85d7-09497ab9ee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AF8768-3209-4EF9-B5AF-7475764CDB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BE5C61-FE3E-465C-9E9A-E5D9C8AD75C0}">
  <ds:schemaRefs>
    <ds:schemaRef ds:uri="7c061f38-17bb-4deb-ab42-85d84bccbad6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d526b2b0-87d1-402b-aa87-8776b07d697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4BFA553-AFEC-4844-A504-2BCDAA8073D0}"/>
</file>

<file path=docProps/app.xml><?xml version="1.0" encoding="utf-8"?>
<Properties xmlns="http://schemas.openxmlformats.org/officeDocument/2006/extended-properties" xmlns:vt="http://schemas.openxmlformats.org/officeDocument/2006/docPropsVTypes">
  <Template>{BE9449A1-9836-4ECA-8AC8-35DE7E544030}tf03031010_win32</Template>
  <TotalTime>1275</TotalTime>
  <Words>723</Words>
  <Application>Microsoft Office PowerPoint</Application>
  <PresentationFormat>Widescreen</PresentationFormat>
  <Paragraphs>90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Schoolbook</vt:lpstr>
      <vt:lpstr>CITY SKETCH 16X9</vt:lpstr>
      <vt:lpstr>Reading Visual Arts</vt:lpstr>
      <vt:lpstr>We are discussing the following topic</vt:lpstr>
      <vt:lpstr>Visual Art ( classification)</vt:lpstr>
      <vt:lpstr>Reading Visual Arts</vt:lpstr>
      <vt:lpstr>Purposes of Visual Arts</vt:lpstr>
      <vt:lpstr>1. CEREMONIAL PURPOSES- </vt:lpstr>
      <vt:lpstr>2.ARTISTIC EXPRESSIONS </vt:lpstr>
      <vt:lpstr>3. NARRATIVE PURPOSE- </vt:lpstr>
      <vt:lpstr>Purposes of Visual Arts</vt:lpstr>
      <vt:lpstr>PURPOSE of VISUAL ARTS</vt:lpstr>
      <vt:lpstr>5. PERSUASIVE ARTS – </vt:lpstr>
      <vt:lpstr>6. CONVEYANCE OF BEAUTY </vt:lpstr>
      <vt:lpstr>ELEMENTS of ART</vt:lpstr>
      <vt:lpstr>LINES</vt:lpstr>
      <vt:lpstr>SHAPE Implies? Depict? Represents? </vt:lpstr>
      <vt:lpstr>COLOR</vt:lpstr>
      <vt:lpstr>VALUE</vt:lpstr>
      <vt:lpstr>TEXTURE</vt:lpstr>
      <vt:lpstr>FORM</vt:lpstr>
      <vt:lpstr>SPACE</vt:lpstr>
      <vt:lpstr>Observe and analyze the portrayal of the seven elements in the image provided.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Visual Arts</dc:title>
  <dc:creator>Lorena Pacampara</dc:creator>
  <cp:lastModifiedBy>Lorena Pacampara</cp:lastModifiedBy>
  <cp:revision>21</cp:revision>
  <dcterms:created xsi:type="dcterms:W3CDTF">2023-09-18T22:39:17Z</dcterms:created>
  <dcterms:modified xsi:type="dcterms:W3CDTF">2024-09-12T06:20:38Z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0x010100D6431132889AA24F96554698DF4849DF</vt:lpwstr>
  </property>
  <property fmtid="{D5CDD505-2E9C-101B-9397-08002B2CF9AE}" pid="3" name="MediaServiceImageTags">
    <vt:lpwstr/>
  </property>
</Properties>
</file>